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200000000000000" pitchFamily="34" charset="-128"/>
      <p:regular r:id="rId13"/>
    </p:embeddedFont>
    <p:embeddedFont>
      <p:font typeface="Sora Medium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97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257174"/>
            <a:ext cx="5272087" cy="7229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From Data to Wisdom: Credit Risk Assessment using the DIKW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Presented By: Arnav Singh Bhardwaj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8122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Questions &amp; Discussion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706" y="396478"/>
            <a:ext cx="3654862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Objective &amp; Dataset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4706" y="1207532"/>
            <a:ext cx="1802487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Goal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04706" y="1576983"/>
            <a:ext cx="6634639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Predict likelihood of loan default and provide business-ready recommendations for optimized credit policy decisions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4706" y="2182416"/>
            <a:ext cx="1802487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Dataset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04706" y="2551867"/>
            <a:ext cx="663463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"Give Me Some Credit" (Kaggle – 150,000 records)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7498675" y="1225510"/>
            <a:ext cx="6634639" cy="1199912"/>
          </a:xfrm>
          <a:prstGeom prst="roundRect">
            <a:avLst>
              <a:gd name="adj" fmla="val 6096"/>
            </a:avLst>
          </a:prstGeom>
          <a:noFill/>
          <a:ln w="15240">
            <a:solidFill>
              <a:srgbClr val="3F3F44"/>
            </a:solidFill>
            <a:prstDash val="solid"/>
          </a:ln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35" y="1225510"/>
            <a:ext cx="60960" cy="119991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703820" y="1384935"/>
            <a:ext cx="1802487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Variables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703820" y="1754386"/>
            <a:ext cx="627006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Age, Monthly Income, Credit Utilization, Debt Ratio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703820" y="2035373"/>
            <a:ext cx="627006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Target: SeriousDlqin2yrs (default: 1 = yes, 0 = no)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675" y="2587585"/>
            <a:ext cx="6634639" cy="66346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6697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1 – Data Cleaning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691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050983"/>
            <a:ext cx="3013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Invalid Data Removal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Removed invalid ages (≤ 0) and duplicate records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91691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050983"/>
            <a:ext cx="3546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Missing Value Treatment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Filled missing values using median/mode appropriate to distribution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91691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050983"/>
            <a:ext cx="2973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Outlier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Capped outliers (e.g., DebtRatio, Income) to prevent model skew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Final dataset: 149,229 clean records × 11 features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6455"/>
            <a:ext cx="8620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2 – Descriptive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88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Default Rate: 6.7%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02067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1509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Younger borrowers had significantly higher default risk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5931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credit utilization &amp; debt ratio strongly linked to default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3982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Most customers had 0–2 dependents and &lt;10 open credit lines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2033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Late payments history showed strong correlation with future defaults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61332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Analysis included histograms, boxplots, and group-wise default rates to identify key patterns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503" y="468630"/>
            <a:ext cx="6863834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3 – Knowledge Extraction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6503" y="1427202"/>
            <a:ext cx="3071336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Logistic Regression Insights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3" y="1978878"/>
            <a:ext cx="85130" cy="851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2011" y="1885117"/>
            <a:ext cx="625530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Credit Utilization ↑ → Default Risk ↑ (Coefficient: 0.87)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3" y="2592526"/>
            <a:ext cx="85130" cy="851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2011" y="2498765"/>
            <a:ext cx="625530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Late Payments (30–90 days) = Strongest Risk Signals (Coefficient: 1.24)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3" y="3206175"/>
            <a:ext cx="85130" cy="8513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2011" y="3112413"/>
            <a:ext cx="625530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Age &amp; Income ↓ → Higher Risk (Coefficients: -0.62, -0.75)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703" y="1448514"/>
            <a:ext cx="6510814" cy="6510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0703" y="8151019"/>
            <a:ext cx="651081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Decision Tree: Clear splits show interpretable rules for default prediction, with 76% accuracy on test data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4234"/>
            <a:ext cx="107675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4 – Strategic Recommendation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3175"/>
            <a:ext cx="3611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Segmented Credit Policy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47348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3237667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340780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4144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Low Risk Segment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463522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Pre-approve, offer personalized deals with higher credit limits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51084" y="549711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Default probability &lt; 3.2%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547348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3237667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340780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4144804"/>
            <a:ext cx="32358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Medium Risk Segment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463522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 &amp; reassess after 6 months with conditional approvals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5474256" y="549711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Default probability 3.2% - 8.5%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547348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3237667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340780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4144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 Risk Segment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463522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Deny or flag for manual review with additional documentation</a:t>
            </a:r>
            <a:endParaRPr lang="en-US" sz="1750" dirty="0"/>
          </a:p>
        </p:txBody>
      </p:sp>
      <p:sp>
        <p:nvSpPr>
          <p:cNvPr id="21" name="Text 13"/>
          <p:cNvSpPr/>
          <p:nvPr/>
        </p:nvSpPr>
        <p:spPr>
          <a:xfrm>
            <a:off x="9897427" y="549711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Default probability &gt; 8.5%</a:t>
            </a:r>
            <a:endParaRPr lang="en-US" sz="1750" dirty="0"/>
          </a:p>
        </p:txBody>
      </p:sp>
      <p:sp>
        <p:nvSpPr>
          <p:cNvPr id="22" name="Text 14"/>
          <p:cNvSpPr/>
          <p:nvPr/>
        </p:nvSpPr>
        <p:spPr>
          <a:xfrm>
            <a:off x="793790" y="6372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Data-driven thresholds ensure smart, balanced lending with 22% potential reduction in default rates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702" y="524351"/>
            <a:ext cx="8156019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5 – MCDA: Policy Evaluation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2702" y="1400056"/>
            <a:ext cx="373939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Three Policy Options Evaluated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662702" y="2192893"/>
            <a:ext cx="6421517" cy="1640205"/>
          </a:xfrm>
          <a:prstGeom prst="roundRect">
            <a:avLst>
              <a:gd name="adj" fmla="val 1732"/>
            </a:avLst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852011" y="2382203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A: Conservative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52011" y="2867382"/>
            <a:ext cx="60428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Strict approval criteria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52011" y="3340775"/>
            <a:ext cx="60428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Score: 5.9/10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62702" y="4022408"/>
            <a:ext cx="6421517" cy="1640205"/>
          </a:xfrm>
          <a:prstGeom prst="roundRect">
            <a:avLst>
              <a:gd name="adj" fmla="val 1732"/>
            </a:avLst>
          </a:prstGeom>
          <a:solidFill>
            <a:srgbClr val="5CC97B"/>
          </a:solidFill>
          <a:ln/>
        </p:spPr>
      </p:sp>
      <p:sp>
        <p:nvSpPr>
          <p:cNvPr id="9" name="Text 7"/>
          <p:cNvSpPr/>
          <p:nvPr/>
        </p:nvSpPr>
        <p:spPr>
          <a:xfrm>
            <a:off x="852011" y="4211717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B: Balanced ✅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52011" y="4696897"/>
            <a:ext cx="60428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 risk-reward balance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852011" y="5170289"/>
            <a:ext cx="60428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Score: 6.7/10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62702" y="5851922"/>
            <a:ext cx="6421517" cy="1640205"/>
          </a:xfrm>
          <a:prstGeom prst="roundRect">
            <a:avLst>
              <a:gd name="adj" fmla="val 1732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852011" y="6041231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C: Aggressive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52011" y="6526411"/>
            <a:ext cx="60428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Growth-focused approach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852011" y="6999803"/>
            <a:ext cx="60428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Score: 4.3/10</a:t>
            </a:r>
            <a:endParaRPr lang="en-US" sz="14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01" y="2192893"/>
            <a:ext cx="6421517" cy="3186946"/>
          </a:xfrm>
          <a:prstGeom prst="rect">
            <a:avLst/>
          </a:prstGeom>
        </p:spPr>
      </p:pic>
      <p:sp>
        <p:nvSpPr>
          <p:cNvPr id="17" name="Shape 14"/>
          <p:cNvSpPr/>
          <p:nvPr/>
        </p:nvSpPr>
        <p:spPr>
          <a:xfrm>
            <a:off x="7553801" y="5410319"/>
            <a:ext cx="189309" cy="189309"/>
          </a:xfrm>
          <a:prstGeom prst="roundRect">
            <a:avLst>
              <a:gd name="adj" fmla="val 9660"/>
            </a:avLst>
          </a:prstGeom>
          <a:solidFill>
            <a:srgbClr val="00226B"/>
          </a:solidFill>
          <a:ln/>
        </p:spPr>
      </p:sp>
      <p:sp>
        <p:nvSpPr>
          <p:cNvPr id="18" name="Text 15"/>
          <p:cNvSpPr/>
          <p:nvPr/>
        </p:nvSpPr>
        <p:spPr>
          <a:xfrm>
            <a:off x="7804071" y="5410319"/>
            <a:ext cx="1240750" cy="378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Risk Reduction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9197221" y="5410319"/>
            <a:ext cx="189309" cy="189309"/>
          </a:xfrm>
          <a:prstGeom prst="roundRect">
            <a:avLst>
              <a:gd name="adj" fmla="val 9660"/>
            </a:avLst>
          </a:prstGeom>
          <a:solidFill>
            <a:srgbClr val="0040C9"/>
          </a:solidFill>
          <a:ln/>
        </p:spPr>
      </p:sp>
      <p:sp>
        <p:nvSpPr>
          <p:cNvPr id="20" name="Text 17"/>
          <p:cNvSpPr/>
          <p:nvPr/>
        </p:nvSpPr>
        <p:spPr>
          <a:xfrm>
            <a:off x="9447490" y="5410319"/>
            <a:ext cx="652820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Growth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10840760" y="5410319"/>
            <a:ext cx="189309" cy="189309"/>
          </a:xfrm>
          <a:prstGeom prst="roundRect">
            <a:avLst>
              <a:gd name="adj" fmla="val 9660"/>
            </a:avLst>
          </a:prstGeom>
          <a:solidFill>
            <a:srgbClr val="296DFF"/>
          </a:solidFill>
          <a:ln/>
        </p:spPr>
      </p:sp>
      <p:sp>
        <p:nvSpPr>
          <p:cNvPr id="22" name="Text 19"/>
          <p:cNvSpPr/>
          <p:nvPr/>
        </p:nvSpPr>
        <p:spPr>
          <a:xfrm>
            <a:off x="11091029" y="5410319"/>
            <a:ext cx="88201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Simplicity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12484179" y="5410319"/>
            <a:ext cx="189309" cy="189309"/>
          </a:xfrm>
          <a:prstGeom prst="roundRect">
            <a:avLst>
              <a:gd name="adj" fmla="val 9660"/>
            </a:avLst>
          </a:prstGeom>
          <a:solidFill>
            <a:srgbClr val="87ADFF"/>
          </a:solidFill>
          <a:ln/>
        </p:spPr>
      </p:sp>
      <p:sp>
        <p:nvSpPr>
          <p:cNvPr id="24" name="Text 21"/>
          <p:cNvSpPr/>
          <p:nvPr/>
        </p:nvSpPr>
        <p:spPr>
          <a:xfrm>
            <a:off x="12734449" y="5410319"/>
            <a:ext cx="76057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7553801" y="6001941"/>
            <a:ext cx="6421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Balanced approach provides optimal trade-off between scale and safety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95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Final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184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5153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Risk Reduction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564356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 default exposure by 22% via data-led decisions and proactive risk management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01848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6356" y="5153144"/>
            <a:ext cx="28555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Improved Targeting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086356" y="564356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 precise segmentation for personalized credit offers that maximize approval rates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995" y="501848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528459" y="5153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Complete DSS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528459" y="5643563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a comprehensive Decision Support System with clear recommendations and implementation guidance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943" y="392787"/>
            <a:ext cx="3571161" cy="44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Credits &amp; Tools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9943" y="1195983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Team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99943" y="1579840"/>
            <a:ext cx="6641068" cy="544592"/>
          </a:xfrm>
          <a:prstGeom prst="roundRect">
            <a:avLst>
              <a:gd name="adj" fmla="val 3935"/>
            </a:avLst>
          </a:prstGeom>
          <a:noFill/>
          <a:ln w="15240">
            <a:solidFill>
              <a:srgbClr val="3F3F4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57939" y="1737836"/>
            <a:ext cx="632507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Avinash &amp; Arnav: Data Cleaning &amp; EDA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499943" y="2267188"/>
            <a:ext cx="6641068" cy="544592"/>
          </a:xfrm>
          <a:prstGeom prst="roundRect">
            <a:avLst>
              <a:gd name="adj" fmla="val 3935"/>
            </a:avLst>
          </a:prstGeom>
          <a:noFill/>
          <a:ln w="15240">
            <a:solidFill>
              <a:srgbClr val="3F3F4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7939" y="2425184"/>
            <a:ext cx="632507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Rishav: &amp; Shailaja: Model Development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99943" y="2954536"/>
            <a:ext cx="6641068" cy="544592"/>
          </a:xfrm>
          <a:prstGeom prst="roundRect">
            <a:avLst>
              <a:gd name="adj" fmla="val 3935"/>
            </a:avLst>
          </a:prstGeom>
          <a:noFill/>
          <a:ln w="15240">
            <a:solidFill>
              <a:srgbClr val="3F3F4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57939" y="3112532"/>
            <a:ext cx="632507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Prajwala &amp; Rishav: Feature Engineering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99943" y="3641884"/>
            <a:ext cx="6641068" cy="544592"/>
          </a:xfrm>
          <a:prstGeom prst="roundRect">
            <a:avLst>
              <a:gd name="adj" fmla="val 3935"/>
            </a:avLst>
          </a:prstGeom>
          <a:noFill/>
          <a:ln w="15240">
            <a:solidFill>
              <a:srgbClr val="3F3F4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57939" y="3799880"/>
            <a:ext cx="632507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Shailaja &amp; Avinash: MCDA Analysis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499943" y="4329232"/>
            <a:ext cx="6641068" cy="544592"/>
          </a:xfrm>
          <a:prstGeom prst="roundRect">
            <a:avLst>
              <a:gd name="adj" fmla="val 3935"/>
            </a:avLst>
          </a:prstGeom>
          <a:noFill/>
          <a:ln w="15240">
            <a:solidFill>
              <a:srgbClr val="3F3F4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57939" y="4487228"/>
            <a:ext cx="632507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Arnav &amp; Prajwala: Visualization &amp; Reporting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499943" y="5034439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Final project for Decision Support Systems – DIKW Framework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497008" y="1195983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Tools Utilized</a:t>
            </a:r>
            <a:endParaRPr lang="en-US" sz="14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008" y="1579840"/>
            <a:ext cx="6641068" cy="664106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497008" y="8381524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 &amp; Pandas for data processing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7497008" y="8660011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Matplotlib &amp; Seaborn for visualization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7497008" y="8938498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Scikit-learn for model development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7497008" y="9216985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Gamma.app for presentation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523</Words>
  <Application>Microsoft Macintosh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Sora Medium</vt:lpstr>
      <vt:lpstr>Arial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Arnav Bhardwaj</cp:lastModifiedBy>
  <cp:revision>3</cp:revision>
  <dcterms:created xsi:type="dcterms:W3CDTF">2025-07-15T22:40:28Z</dcterms:created>
  <dcterms:modified xsi:type="dcterms:W3CDTF">2025-07-18T13:43:08Z</dcterms:modified>
</cp:coreProperties>
</file>